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4v" ContentType="video/unknown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9"/>
  </p:notesMasterIdLst>
  <p:sldIdLst>
    <p:sldId id="256" r:id="rId3"/>
    <p:sldId id="431" r:id="rId4"/>
    <p:sldId id="290" r:id="rId5"/>
    <p:sldId id="287" r:id="rId6"/>
    <p:sldId id="288" r:id="rId7"/>
    <p:sldId id="291" r:id="rId8"/>
    <p:sldId id="348" r:id="rId9"/>
    <p:sldId id="289" r:id="rId10"/>
    <p:sldId id="470" r:id="rId11"/>
    <p:sldId id="471" r:id="rId12"/>
    <p:sldId id="283" r:id="rId13"/>
    <p:sldId id="276" r:id="rId14"/>
    <p:sldId id="280" r:id="rId15"/>
    <p:sldId id="281" r:id="rId16"/>
    <p:sldId id="293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555" r:id="rId26"/>
    <p:sldId id="556" r:id="rId27"/>
    <p:sldId id="623" r:id="rId28"/>
    <p:sldId id="558" r:id="rId29"/>
    <p:sldId id="559" r:id="rId30"/>
    <p:sldId id="560" r:id="rId31"/>
    <p:sldId id="561" r:id="rId32"/>
    <p:sldId id="619" r:id="rId33"/>
    <p:sldId id="620" r:id="rId34"/>
    <p:sldId id="62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571" r:id="rId45"/>
    <p:sldId id="613" r:id="rId46"/>
    <p:sldId id="614" r:id="rId47"/>
    <p:sldId id="612" r:id="rId48"/>
    <p:sldId id="622" r:id="rId49"/>
    <p:sldId id="573" r:id="rId50"/>
    <p:sldId id="615" r:id="rId51"/>
    <p:sldId id="616" r:id="rId52"/>
    <p:sldId id="627" r:id="rId53"/>
    <p:sldId id="631" r:id="rId54"/>
    <p:sldId id="630" r:id="rId55"/>
    <p:sldId id="628" r:id="rId56"/>
    <p:sldId id="578" r:id="rId57"/>
    <p:sldId id="575" r:id="rId58"/>
    <p:sldId id="576" r:id="rId59"/>
    <p:sldId id="577" r:id="rId60"/>
    <p:sldId id="489" r:id="rId61"/>
    <p:sldId id="490" r:id="rId62"/>
    <p:sldId id="491" r:id="rId63"/>
    <p:sldId id="458" r:id="rId64"/>
    <p:sldId id="501" r:id="rId65"/>
    <p:sldId id="461" r:id="rId66"/>
    <p:sldId id="462" r:id="rId67"/>
    <p:sldId id="466" r:id="rId68"/>
    <p:sldId id="452" r:id="rId69"/>
    <p:sldId id="464" r:id="rId70"/>
    <p:sldId id="465" r:id="rId71"/>
    <p:sldId id="467" r:id="rId72"/>
    <p:sldId id="499" r:id="rId73"/>
    <p:sldId id="500" r:id="rId74"/>
    <p:sldId id="468" r:id="rId75"/>
    <p:sldId id="504" r:id="rId76"/>
    <p:sldId id="505" r:id="rId77"/>
    <p:sldId id="506" r:id="rId78"/>
    <p:sldId id="539" r:id="rId79"/>
    <p:sldId id="617" r:id="rId80"/>
    <p:sldId id="618" r:id="rId81"/>
    <p:sldId id="455" r:id="rId82"/>
    <p:sldId id="502" r:id="rId83"/>
    <p:sldId id="606" r:id="rId84"/>
    <p:sldId id="608" r:id="rId85"/>
    <p:sldId id="609" r:id="rId86"/>
    <p:sldId id="610" r:id="rId87"/>
    <p:sldId id="626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55" d="100"/>
          <a:sy n="55" d="100"/>
        </p:scale>
        <p:origin x="-9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5858104"/>
        <c:axId val="565861080"/>
      </c:barChart>
      <c:catAx>
        <c:axId val="565858104"/>
        <c:scaling>
          <c:orientation val="minMax"/>
        </c:scaling>
        <c:delete val="0"/>
        <c:axPos val="b"/>
        <c:majorTickMark val="out"/>
        <c:minorTickMark val="none"/>
        <c:tickLblPos val="nextTo"/>
        <c:crossAx val="565861080"/>
        <c:crosses val="autoZero"/>
        <c:auto val="1"/>
        <c:lblAlgn val="ctr"/>
        <c:lblOffset val="100"/>
        <c:noMultiLvlLbl val="0"/>
      </c:catAx>
      <c:valAx>
        <c:axId val="5658610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65858104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Overhead vs. pthreads</a:t>
            </a:r>
          </a:p>
        </c:rich>
      </c:tx>
      <c:layout>
        <c:manualLayout>
          <c:xMode val="edge"/>
          <c:yMode val="edge"/>
          <c:x val="0.400578004672493"/>
          <c:y val="0.03871159681865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data!$G$3:$G$19</c:f>
              <c:numCache>
                <c:formatCode>0.00</c:formatCode>
                <c:ptCount val="17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5.740885927145003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2.335924006989258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6">
                  <c:v>2.575510510868047</c:v>
                </c:pt>
              </c:numCache>
            </c:numRef>
          </c:val>
        </c:ser>
        <c:ser>
          <c:idx val="1"/>
          <c:order val="1"/>
          <c:tx>
            <c:strRef>
              <c:f>data!$H$2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data!$H$3:$H$19</c:f>
              <c:numCache>
                <c:formatCode>0.00</c:formatCode>
                <c:ptCount val="17"/>
                <c:pt idx="1">
                  <c:v>0.48376068372721</c:v>
                </c:pt>
                <c:pt idx="2">
                  <c:v>1.141228986584548</c:v>
                </c:pt>
                <c:pt idx="3">
                  <c:v>0.139336781289634</c:v>
                </c:pt>
                <c:pt idx="4">
                  <c:v>0.997735360721079</c:v>
                </c:pt>
                <c:pt idx="5">
                  <c:v>1.031911648053735</c:v>
                </c:pt>
                <c:pt idx="6">
                  <c:v>3.170006071570641</c:v>
                </c:pt>
                <c:pt idx="7">
                  <c:v>0.618580948626721</c:v>
                </c:pt>
                <c:pt idx="8">
                  <c:v>1.07235726411535</c:v>
                </c:pt>
                <c:pt idx="10">
                  <c:v>0.990019960079893</c:v>
                </c:pt>
                <c:pt idx="11">
                  <c:v>3.824489795918367</c:v>
                </c:pt>
                <c:pt idx="12">
                  <c:v>3.722797927771681</c:v>
                </c:pt>
                <c:pt idx="13">
                  <c:v>2.41438234247063</c:v>
                </c:pt>
                <c:pt idx="14">
                  <c:v>1.682336832496577</c:v>
                </c:pt>
                <c:pt idx="15">
                  <c:v>0.929041916167665</c:v>
                </c:pt>
                <c:pt idx="16">
                  <c:v>0.753445085927568</c:v>
                </c:pt>
              </c:numCache>
            </c:numRef>
          </c:val>
        </c:ser>
        <c:ser>
          <c:idx val="2"/>
          <c:order val="2"/>
          <c:tx>
            <c:strRef>
              <c:f>data!$I$2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data!$I$3:$I$19</c:f>
              <c:numCache>
                <c:formatCode>0.00</c:formatCode>
                <c:ptCount val="17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1486600"/>
        <c:axId val="611499912"/>
      </c:barChart>
      <c:catAx>
        <c:axId val="611486600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611499912"/>
        <c:crosses val="autoZero"/>
        <c:auto val="0"/>
        <c:lblAlgn val="ctr"/>
        <c:lblOffset val="100"/>
        <c:tickMarkSkip val="9"/>
        <c:noMultiLvlLbl val="0"/>
      </c:catAx>
      <c:valAx>
        <c:axId val="611499912"/>
        <c:scaling>
          <c:orientation val="minMax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/>
                  <a:t>Runtime normalized</a:t>
                </a:r>
              </a:p>
              <a:p>
                <a:pPr>
                  <a:defRPr sz="1400" b="1"/>
                </a:pPr>
                <a:r>
                  <a:rPr lang="en-US" sz="1400" b="1"/>
                  <a:t>to pthreads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61148660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690533875573"/>
          <c:y val="0.82350383783891"/>
          <c:w val="0.359256094625726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Scalability</a:t>
            </a:r>
          </a:p>
        </c:rich>
      </c:tx>
      <c:layout>
        <c:manualLayout>
          <c:xMode val="edge"/>
          <c:yMode val="edge"/>
          <c:x val="0.442489635791992"/>
          <c:y val="0.028985507246376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data!$B$58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data!$B$59:$B$74</c:f>
              <c:numCache>
                <c:formatCode>0.00</c:formatCode>
                <c:ptCount val="16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1">
                  <c:v>1.01145730133578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5">
                  <c:v>1.432397624808845</c:v>
                </c:pt>
              </c:numCache>
            </c:numRef>
          </c:val>
        </c:ser>
        <c:ser>
          <c:idx val="1"/>
          <c:order val="1"/>
          <c:tx>
            <c:strRef>
              <c:f>data!$C$58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data!$C$59:$C$74</c:f>
              <c:numCache>
                <c:formatCode>0.00</c:formatCode>
                <c:ptCount val="16"/>
                <c:pt idx="1">
                  <c:v>3.64664310955771</c:v>
                </c:pt>
                <c:pt idx="2">
                  <c:v>3.203728362233072</c:v>
                </c:pt>
                <c:pt idx="3">
                  <c:v>3.802037844475068</c:v>
                </c:pt>
                <c:pt idx="4">
                  <c:v>2.116731517496801</c:v>
                </c:pt>
                <c:pt idx="5">
                  <c:v>1.928413749611998</c:v>
                </c:pt>
                <c:pt idx="6">
                  <c:v>1.903594458224436</c:v>
                </c:pt>
                <c:pt idx="7">
                  <c:v>3.957752429547158</c:v>
                </c:pt>
                <c:pt idx="8">
                  <c:v>3.071516429269662</c:v>
                </c:pt>
                <c:pt idx="10">
                  <c:v>2.632974910415952</c:v>
                </c:pt>
                <c:pt idx="11">
                  <c:v>1.285393953458332</c:v>
                </c:pt>
                <c:pt idx="12">
                  <c:v>1.386832792686523</c:v>
                </c:pt>
                <c:pt idx="13">
                  <c:v>1.674805570587086</c:v>
                </c:pt>
                <c:pt idx="14">
                  <c:v>3.993554624531099</c:v>
                </c:pt>
                <c:pt idx="15">
                  <c:v>2.292666498141523</c:v>
                </c:pt>
              </c:numCache>
            </c:numRef>
          </c:val>
        </c:ser>
        <c:ser>
          <c:idx val="2"/>
          <c:order val="2"/>
          <c:tx>
            <c:strRef>
              <c:f>data!$D$58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data!$D$59:$D$74</c:f>
              <c:numCache>
                <c:formatCode>0.00</c:formatCode>
                <c:ptCount val="16"/>
                <c:pt idx="1">
                  <c:v>2.28831908789082</c:v>
                </c:pt>
                <c:pt idx="2">
                  <c:v>3.631873872142601</c:v>
                </c:pt>
                <c:pt idx="3">
                  <c:v>0.541932866823835</c:v>
                </c:pt>
                <c:pt idx="4">
                  <c:v>2.106416477919323</c:v>
                </c:pt>
                <c:pt idx="5">
                  <c:v>1.931539447208789</c:v>
                </c:pt>
                <c:pt idx="6">
                  <c:v>1.690346083637315</c:v>
                </c:pt>
                <c:pt idx="7">
                  <c:v>2.455507644104622</c:v>
                </c:pt>
                <c:pt idx="8">
                  <c:v>3.29527039774366</c:v>
                </c:pt>
                <c:pt idx="10">
                  <c:v>2.65495675315686</c:v>
                </c:pt>
                <c:pt idx="11">
                  <c:v>1.704087507196856</c:v>
                </c:pt>
                <c:pt idx="12">
                  <c:v>1.08460899492346</c:v>
                </c:pt>
                <c:pt idx="13">
                  <c:v>2.386733607222273</c:v>
                </c:pt>
                <c:pt idx="14">
                  <c:v>3.718962075856288</c:v>
                </c:pt>
                <c:pt idx="15">
                  <c:v>1.750676020828701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6899256"/>
        <c:axId val="606902296"/>
      </c:barChart>
      <c:catAx>
        <c:axId val="606899256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606902296"/>
        <c:crosses val="autoZero"/>
        <c:auto val="0"/>
        <c:lblAlgn val="ctr"/>
        <c:lblOffset val="100"/>
        <c:tickMarkSkip val="9"/>
        <c:noMultiLvlLbl val="0"/>
      </c:catAx>
      <c:valAx>
        <c:axId val="606902296"/>
        <c:scaling>
          <c:orientation val="minMax"/>
          <c:max val="4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u="sng"/>
                  <a:t>Runtime</a:t>
                </a:r>
                <a:r>
                  <a:rPr lang="en-US" sz="1400" b="1" u="sng" baseline="0"/>
                  <a:t> on 2 cores</a:t>
                </a:r>
                <a:r>
                  <a:rPr lang="en-US" sz="1400" b="1" baseline="0"/>
                  <a:t> </a:t>
                </a:r>
              </a:p>
              <a:p>
                <a:pPr>
                  <a:defRPr sz="1400" b="1"/>
                </a:pPr>
                <a:r>
                  <a:rPr lang="en-US" sz="1400" b="1" baseline="0"/>
                  <a:t>Runtime on 8 cores</a:t>
                </a:r>
                <a:endParaRPr lang="en-US" sz="1400" b="1"/>
              </a:p>
            </c:rich>
          </c:tx>
          <c:layout/>
          <c:overlay val="0"/>
        </c:title>
        <c:numFmt formatCode="0.0" sourceLinked="0"/>
        <c:majorTickMark val="out"/>
        <c:minorTickMark val="none"/>
        <c:tickLblPos val="nextTo"/>
        <c:crossAx val="60689925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5251754591478"/>
          <c:y val="0.841175714877745"/>
          <c:w val="0.333055221263281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7/15/11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8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9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emf"/><Relationship Id="rId3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jpeg"/><Relationship Id="rId5" Type="http://schemas.openxmlformats.org/officeDocument/2006/relationships/image" Target="../media/image11.png"/><Relationship Id="rId6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</a:t>
            </a:r>
            <a:r>
              <a:rPr lang="en-US" sz="2800" b="1" dirty="0" smtClean="0">
                <a:solidFill>
                  <a:srgbClr val="FFFFFF"/>
                </a:solidFill>
              </a:rPr>
              <a:t>Berger</a:t>
            </a:r>
            <a:r>
              <a:rPr lang="en-US" sz="2800" dirty="0" smtClean="0">
                <a:solidFill>
                  <a:srgbClr val="FFFFFF"/>
                </a:solidFill>
              </a:rPr>
              <a:t>, Charlie </a:t>
            </a:r>
            <a:r>
              <a:rPr lang="en-US" sz="2800" dirty="0" err="1" smtClean="0">
                <a:solidFill>
                  <a:srgbClr val="FFFFFF"/>
                </a:solidFill>
              </a:rPr>
              <a:t>Curtsinger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</a:rPr>
              <a:t>Tongping</a:t>
            </a:r>
            <a:r>
              <a:rPr lang="en-US" sz="2800" dirty="0" smtClean="0">
                <a:solidFill>
                  <a:srgbClr val="FFFFFF"/>
                </a:solidFill>
              </a:rPr>
              <a:t> Liu</a:t>
            </a:r>
            <a:r>
              <a:rPr lang="en-US" sz="2800" dirty="0" smtClean="0">
                <a:solidFill>
                  <a:srgbClr val="FFFFFF"/>
                </a:solidFill>
              </a:rPr>
              <a:t/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</a:t>
            </a:r>
            <a:r>
              <a:rPr lang="en-US" sz="2800" b="1" dirty="0" smtClean="0">
                <a:solidFill>
                  <a:srgbClr val="FFFFFF"/>
                </a:solidFill>
              </a:rPr>
              <a:t>of </a:t>
            </a:r>
            <a:r>
              <a:rPr lang="en-US" sz="2800" b="1" dirty="0" smtClean="0">
                <a:solidFill>
                  <a:srgbClr val="FFFFFF"/>
                </a:solidFill>
              </a:rPr>
              <a:t>Massachusetts, Amherst</a:t>
            </a:r>
            <a:endParaRPr lang="en-US" sz="2800" b="1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3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43128"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524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983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  <p:extLst>
      <p:ext uri="{BB962C8B-B14F-4D97-AF65-F5344CB8AC3E}">
        <p14:creationId xmlns:p14="http://schemas.microsoft.com/office/powerpoint/2010/main" val="3877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24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val="127409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Instrument every access</a:t>
            </a:r>
          </a:p>
          <a:p>
            <a:pPr lvl="1"/>
            <a:r>
              <a:rPr lang="en-US" dirty="0" smtClean="0"/>
              <a:t>200X slowdown, </a:t>
            </a:r>
            <a:r>
              <a:rPr lang="en-US" b="1" dirty="0" smtClean="0"/>
              <a:t>false positives</a:t>
            </a:r>
          </a:p>
          <a:p>
            <a:r>
              <a:rPr lang="en-US" dirty="0" smtClean="0"/>
              <a:t>Performance counters</a:t>
            </a:r>
          </a:p>
          <a:p>
            <a:pPr lvl="1"/>
            <a:r>
              <a:rPr lang="en-US" dirty="0" smtClean="0"/>
              <a:t>Fast but imprecise, </a:t>
            </a:r>
            <a:r>
              <a:rPr lang="en-US" b="1" dirty="0" smtClean="0"/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01228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5344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482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2400" y="914400"/>
            <a:ext cx="4419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</a:t>
            </a:r>
          </a:p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609600"/>
            <a:ext cx="2743200" cy="2703731"/>
            <a:chOff x="381000" y="609600"/>
            <a:chExt cx="2743200" cy="270373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609600"/>
              <a:ext cx="2546350" cy="2546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572000"/>
            <a:ext cx="5181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Identifies heap objects by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callsite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,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globals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 by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67000"/>
            <a:ext cx="513080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3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597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696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1595"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51595"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55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96" y="685799"/>
            <a:ext cx="5039204" cy="54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77647"/>
              </p:ext>
            </p:extLst>
          </p:nvPr>
        </p:nvGraphicFramePr>
        <p:xfrm>
          <a:off x="2819400" y="3276600"/>
          <a:ext cx="5911850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93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81600" cy="7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35000" t="17750" b="6388"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2286000"/>
            <a:ext cx="5029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447800"/>
            <a:ext cx="2971800" cy="267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30" y="3849469"/>
            <a:ext cx="25908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rgbClr val="FF0000"/>
                </a:solidFill>
                <a:latin typeface="+mj-lt"/>
              </a:rPr>
              <a:t>FS-Patrol</a:t>
            </a:r>
          </a:p>
        </p:txBody>
      </p:sp>
    </p:spTree>
    <p:extLst>
      <p:ext uri="{BB962C8B-B14F-4D97-AF65-F5344CB8AC3E}">
        <p14:creationId xmlns:p14="http://schemas.microsoft.com/office/powerpoint/2010/main" val="1492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28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pic>
        <p:nvPicPr>
          <p:cNvPr id="6" name="Picture 5" descr="patrolpe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9116568" cy="3358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467"/>
            <a:ext cx="9144000" cy="334433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914400"/>
            <a:ext cx="2362200" cy="1947840"/>
            <a:chOff x="381000" y="908209"/>
            <a:chExt cx="3048000" cy="251334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FS-</a:t>
            </a:r>
            <a:r>
              <a:rPr lang="en-US" cap="small" dirty="0" smtClean="0">
                <a:solidFill>
                  <a:srgbClr val="000000"/>
                </a:solidFill>
              </a:rPr>
              <a:t>Detective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5987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r="29279"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914400"/>
            <a:ext cx="2362200" cy="1947840"/>
            <a:chOff x="381000" y="908209"/>
            <a:chExt cx="3048000" cy="251334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FS-</a:t>
            </a:r>
            <a:r>
              <a:rPr lang="en-US" cap="small" dirty="0" smtClean="0">
                <a:solidFill>
                  <a:srgbClr val="000000"/>
                </a:solidFill>
              </a:rPr>
              <a:t>Detective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</a:t>
            </a:r>
            <a:r>
              <a:rPr lang="en-US" sz="1400" i="1" dirty="0" smtClean="0"/>
              <a:t>se </a:t>
            </a:r>
            <a:r>
              <a:rPr lang="en-US" sz="1400" dirty="0">
                <a:solidFill>
                  <a:srgbClr val="000000"/>
                </a:solidFill>
              </a:rPr>
              <a:t>FS-</a:t>
            </a:r>
            <a:r>
              <a:rPr lang="en-US" sz="1400" cap="small" dirty="0">
                <a:solidFill>
                  <a:srgbClr val="000000"/>
                </a:solidFill>
              </a:rPr>
              <a:t>Detective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3520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914400"/>
            <a:ext cx="2362200" cy="1947840"/>
            <a:chOff x="381000" y="908209"/>
            <a:chExt cx="3048000" cy="251334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FS-</a:t>
            </a:r>
            <a:r>
              <a:rPr lang="en-US" cap="small" dirty="0" smtClean="0">
                <a:solidFill>
                  <a:srgbClr val="000000"/>
                </a:solidFill>
              </a:rPr>
              <a:t>Detective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</a:t>
            </a:r>
            <a:r>
              <a:rPr lang="en-US" sz="1400" i="1" dirty="0" smtClean="0"/>
              <a:t>se </a:t>
            </a:r>
            <a:r>
              <a:rPr lang="en-US" sz="1400" dirty="0">
                <a:solidFill>
                  <a:srgbClr val="000000"/>
                </a:solidFill>
              </a:rPr>
              <a:t>FS-</a:t>
            </a:r>
            <a:r>
              <a:rPr lang="en-US" sz="1400" cap="small" dirty="0">
                <a:solidFill>
                  <a:srgbClr val="000000"/>
                </a:solidFill>
              </a:rPr>
              <a:t>Detective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r="29279"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61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05600" y="3810000"/>
            <a:ext cx="2303145" cy="2446069"/>
            <a:chOff x="3048000" y="0"/>
            <a:chExt cx="2971800" cy="315621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194130" y="2401668"/>
              <a:ext cx="25908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FS-Patrol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914400"/>
            <a:ext cx="2362200" cy="1947840"/>
            <a:chOff x="381000" y="908209"/>
            <a:chExt cx="3048000" cy="25133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FS-</a:t>
            </a:r>
            <a:r>
              <a:rPr lang="en-US" cap="small" dirty="0" smtClean="0">
                <a:solidFill>
                  <a:srgbClr val="000000"/>
                </a:solidFill>
              </a:rPr>
              <a:t>Detective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</a:t>
            </a:r>
            <a:r>
              <a:rPr lang="en-US" sz="1400" i="1" dirty="0" smtClean="0"/>
              <a:t>se </a:t>
            </a:r>
            <a:r>
              <a:rPr lang="en-US" sz="1400" dirty="0">
                <a:solidFill>
                  <a:srgbClr val="000000"/>
                </a:solidFill>
              </a:rPr>
              <a:t>FS-</a:t>
            </a:r>
            <a:r>
              <a:rPr lang="en-US" sz="1400" cap="small" dirty="0">
                <a:solidFill>
                  <a:srgbClr val="000000"/>
                </a:solidFill>
              </a:rPr>
              <a:t>Detective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FS-</a:t>
            </a:r>
            <a:r>
              <a:rPr lang="en-US" cap="small" dirty="0">
                <a:solidFill>
                  <a:srgbClr val="000000"/>
                </a:solidFill>
              </a:rPr>
              <a:t>Patrol</a:t>
            </a: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603" y="2553539"/>
            <a:ext cx="2352834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>
                <a:solidFill>
                  <a:srgbClr val="000000"/>
                </a:solidFill>
              </a:rPr>
              <a:t>FS-</a:t>
            </a:r>
            <a:r>
              <a:rPr lang="en-US" sz="1400" cap="small" dirty="0" smtClean="0">
                <a:solidFill>
                  <a:srgbClr val="000000"/>
                </a:solidFill>
              </a:rPr>
              <a:t>Detective </a:t>
            </a:r>
            <a:r>
              <a:rPr lang="en-US" sz="1400" i="1" dirty="0" smtClean="0"/>
              <a:t>reports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/>
            <a:srcRect r="29279"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573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20177" b="9836"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" t="14402" b="14402"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1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4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7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546" name="Straight Connector 545"/>
          <p:cNvCxnSpPr/>
          <p:nvPr/>
        </p:nvCxnSpPr>
        <p:spPr bwMode="auto">
          <a:xfrm rot="10800000" flipV="1">
            <a:off x="2971801" y="4477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 bwMode="auto">
          <a:xfrm rot="10800000" flipV="1">
            <a:off x="3048000" y="53918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8" name="Picture 5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9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743200" y="1905000"/>
            <a:ext cx="6096000" cy="3733800"/>
            <a:chOff x="2743200" y="1905000"/>
            <a:chExt cx="6096000" cy="3733800"/>
          </a:xfrm>
        </p:grpSpPr>
        <p:sp>
          <p:nvSpPr>
            <p:cNvPr id="11" name="Rounded Rectangle 10"/>
            <p:cNvSpPr/>
            <p:nvPr/>
          </p:nvSpPr>
          <p:spPr>
            <a:xfrm>
              <a:off x="2743200" y="1905000"/>
              <a:ext cx="6096000" cy="2133600"/>
            </a:xfrm>
            <a:prstGeom prst="roundRect">
              <a:avLst/>
            </a:prstGeom>
            <a:blipFill rotWithShape="1">
              <a:blip r:embed="rId2">
                <a:alphaModFix amt="29000"/>
              </a:blip>
              <a:tile tx="0" ty="0" sx="100000" sy="100000" flip="none" algn="tl"/>
            </a:blip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706"/>
            <p:cNvGrpSpPr/>
            <p:nvPr/>
          </p:nvGrpSpPr>
          <p:grpSpPr>
            <a:xfrm>
              <a:off x="2971799" y="2057400"/>
              <a:ext cx="5638801" cy="3581400"/>
              <a:chOff x="1142999" y="1219200"/>
              <a:chExt cx="5638801" cy="3581400"/>
            </a:xfrm>
          </p:grpSpPr>
          <p:grpSp>
            <p:nvGrpSpPr>
              <p:cNvPr id="3" name="Group 821"/>
              <p:cNvGrpSpPr/>
              <p:nvPr/>
            </p:nvGrpSpPr>
            <p:grpSpPr>
              <a:xfrm>
                <a:off x="1143000" y="1219200"/>
                <a:ext cx="4724400" cy="646331"/>
                <a:chOff x="914400" y="1219200"/>
                <a:chExt cx="4724400" cy="646331"/>
              </a:xfrm>
            </p:grpSpPr>
            <p:sp>
              <p:nvSpPr>
                <p:cNvPr id="1769" name="TextBox 1768"/>
                <p:cNvSpPr txBox="1"/>
                <p:nvPr/>
              </p:nvSpPr>
              <p:spPr>
                <a:xfrm>
                  <a:off x="2133600" y="1219200"/>
                  <a:ext cx="35052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chemeClr val="bg1">
                          <a:lumMod val="65000"/>
                        </a:schemeClr>
                      </a:solidFill>
                      <a:effectLst>
                        <a:innerShdw blurRad="63500" dist="114300" dir="13500000">
                          <a:srgbClr val="000000">
                            <a:alpha val="50000"/>
                          </a:srgbClr>
                        </a:innerShdw>
                      </a:effectLst>
                      <a:latin typeface="+mj-lt"/>
                    </a:rPr>
                    <a:t>race conditions</a:t>
                  </a:r>
                  <a:endParaRPr lang="en-US" sz="3600" dirty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endParaRPr>
                </a:p>
              </p:txBody>
            </p:sp>
            <p:grpSp>
              <p:nvGrpSpPr>
                <p:cNvPr id="4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71" name="Rectangle 1770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2" name="Rectangle 1771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3" name="Rectangle 1772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4" name="Rectangle 1773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5" name="Rectangle 1774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6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7" name="Rectangle 1776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8" name="Rectangle 1777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9" name="Rectangle 1778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0" name="Rectangle 1779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1" name="Rectangle 1780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2" name="Rectangle 1781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3" name="Rectangle 1782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4" name="Rectangle 1783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5" name="Rectangle 1784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6" name="Rectangle 1785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7" name="Rectangle 1786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8" name="Rectangle 1787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9" name="Rectangle 1788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0" name="Rectangle 1789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1" name="Rectangle 1790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2" name="Rectangle 1791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3" name="Rectangle 1792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4" name="Rectangle 1793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5" name="Rectangle 1794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6" name="Rectangle 1795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7" name="Rectangle 1796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8" name="Rectangle 1797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9" name="Rectangle 1798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0" name="Rectangle 1799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1" name="Rectangle 1800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802" name="Rectangle 1801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3" name="Rectangle 1802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4" name="Rectangle 1803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5" name="Rectangle 1804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6" name="Rectangle 1805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7" name="Rectangle 1806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8" name="Rectangle 1807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9" name="Rectangle 1808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0" name="Rectangle 1809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1" name="Rectangle 1810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2" name="Rectangle 1811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3" name="Rectangle 1812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4" name="Rectangle 1813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5" name="Rectangle 1814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6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7" name="Rectangle 1816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8" name="Rectangle 1817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1" name="Rectangle 1820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2" name="Rectangle 1821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3" name="Rectangle 1822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4" name="Rectangle 1823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6" name="Rectangle 1825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7" name="Rectangle 1826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8" name="Rectangle 1827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29" name="Rectangle 1828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1" name="Rectangle 1830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2" name="Rectangle 1831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3" name="Rectangle 1832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4" name="Rectangle 1833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5" name="Rectangle 1834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6" name="Rectangle 1835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7" name="Rectangle 1836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8" name="Rectangle 1837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9" name="Rectangle 1838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0" name="Rectangle 1839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1" name="Rectangle 1840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2" name="Rectangle 1841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3" name="Rectangle 1842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4" name="Rectangle 1843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5" name="Rectangle 1844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6" name="Rectangle 1845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7" name="Rectangle 1846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8" name="Rectangle 1847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9" name="Rectangle 1848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0" name="Rectangle 1849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1" name="Rectangle 1850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2" name="Rectangle 1851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3" name="Rectangle 1852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4" name="Rectangle 1853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5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7" name="Rectangle 1856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9" name="Rectangle 1858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1" name="Rectangle 1860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3" name="Rectangle 1862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4" name="Rectangle 1863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5" name="Rectangle 1864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6" name="Rectangle 1865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7" name="Rectangle 1866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8" name="Rectangle 1867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9" name="Rectangle 1868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0" name="Rectangle 1869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1" name="Rectangle 1870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2" name="Rectangle 1871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3" name="Rectangle 1872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4" name="Rectangle 1873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5" name="Rectangle 1874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6" name="Rectangle 1875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7" name="Rectangle 1876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8" name="Rectangle 1877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79" name="Rectangle 1878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0" name="Rectangle 1879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1" name="Rectangle 1880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2" name="Rectangle 1881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3" name="Rectangle 1882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4" name="Rectangle 1883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6" name="Rectangle 1885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8" name="Rectangle 1887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0" name="Rectangle 1889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2" name="Rectangle 1891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3" name="Rectangle 1892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4" name="Rectangle 1893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7" name="Rectangle 1896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8" name="Rectangle 1897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9" name="Rectangle 1898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0" name="Rectangle 1899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2" name="Rectangle 1901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3" name="Rectangle 1902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4" name="Rectangle 1903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5" name="Rectangle 1904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6" name="Rectangle 1905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7" name="Rectangle 1906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8" name="Rectangle 1907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9" name="Rectangle 1908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0" name="Rectangle 1909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1" name="Rectangle 1910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2" name="Rectangle 1911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3" name="Rectangle 1912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5" name="Rectangle 1914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7" name="Rectangle 1916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9" name="Rectangle 1918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1" name="Rectangle 1920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2" name="Rectangle 1921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3" name="Rectangle 1922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4" name="Rectangle 1923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5" name="Rectangle 1924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6" name="Rectangle 1925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7" name="Rectangle 1926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8" name="Rectangle 1927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9" name="Rectangle 1928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0" name="Rectangle 1929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1" name="Rectangle 1930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2" name="Rectangle 1931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" name="Group 822"/>
              <p:cNvGrpSpPr/>
              <p:nvPr/>
            </p:nvGrpSpPr>
            <p:grpSpPr>
              <a:xfrm>
                <a:off x="1143000" y="2209799"/>
                <a:ext cx="5638800" cy="666067"/>
                <a:chOff x="914400" y="2209799"/>
                <a:chExt cx="5638800" cy="666067"/>
              </a:xfrm>
            </p:grpSpPr>
            <p:grpSp>
              <p:nvGrpSpPr>
                <p:cNvPr id="6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607" name="Rectangle 1606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8" name="Rectangle 160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9" name="Rectangle 160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0" name="Rectangle 160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1" name="Rectangle 161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2" name="Rectangle 1611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3" name="Rectangle 161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4" name="Rectangle 161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5" name="Rectangle 161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6" name="Rectangle 161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7" name="Rectangle 161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8" name="Rectangle 161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19" name="Rectangle 161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0" name="Rectangle 161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1" name="Rectangle 162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2" name="Rectangle 162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3" name="Rectangle 162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4" name="Rectangle 162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5" name="Rectangle 162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6" name="Rectangle 162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7" name="Rectangle 162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8" name="Rectangle 162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29" name="Rectangle 162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0" name="Rectangle 162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1" name="Rectangle 163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2" name="Rectangle 163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3" name="Rectangle 163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4" name="Rectangle 163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5" name="Rectangle 163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6" name="Rectangle 163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7" name="Rectangle 163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38" name="Rectangle 163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9" name="Rectangle 163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0" name="Rectangle 163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1" name="Rectangle 164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2" name="Rectangle 164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3" name="Rectangle 164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6" name="Rectangle 164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7" name="Rectangle 164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8" name="Rectangle 164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9" name="Rectangle 164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1" name="Rectangle 165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2" name="Rectangle 1651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3" name="Rectangle 165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4" name="Rectangle 165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6" name="Rectangle 165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7" name="Rectangle 165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8" name="Rectangle 165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9" name="Rectangle 165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0" name="Rectangle 165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1" name="Rectangle 166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2" name="Rectangle 166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3" name="Rectangle 166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4" name="Rectangle 166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5" name="Rectangle 166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6" name="Rectangle 166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7" name="Rectangle 166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8" name="Rectangle 166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9" name="Rectangle 166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0" name="Rectangle 166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1" name="Rectangle 167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2" name="Rectangle 167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3" name="Rectangle 167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4" name="Rectangle 167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5" name="Rectangle 167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6" name="Rectangle 167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7" name="Rectangle 167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8" name="Rectangle 167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79" name="Rectangle 167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0" name="Rectangle 167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1" name="Rectangle 168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2" name="Rectangle 168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3" name="Rectangle 168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4" name="Rectangle 168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5" name="Rectangle 168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6" name="Rectangle 168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7" name="Rectangle 168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8" name="Rectangle 168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89" name="Rectangle 168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0" name="Rectangle 168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1" name="Rectangle 1690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2" name="Rectangle 169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3" name="Rectangle 169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4" name="Rectangle 169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5" name="Rectangle 169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6" name="Rectangle 169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7" name="Rectangle 169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8" name="Rectangle 169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9" name="Rectangle 169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0" name="Rectangle 169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1" name="Rectangle 170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2" name="Rectangle 170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3" name="Rectangle 170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4" name="Rectangle 170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5" name="Rectangle 170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6" name="Rectangle 170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7" name="Rectangle 170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8" name="Rectangle 170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9" name="Rectangle 170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1" name="Rectangle 171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2" name="Rectangle 171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3" name="Rectangle 171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4" name="Rectangle 171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5" name="Rectangle 171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6" name="Rectangle 171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7" name="Rectangle 171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8" name="Rectangle 171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9" name="Rectangle 171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2" name="Rectangle 172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3" name="Rectangle 172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4" name="Rectangle 172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5" name="Rectangle 172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7" name="Rectangle 172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8" name="Rectangle 172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9" name="Rectangle 172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0" name="Rectangle 172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1" name="Rectangle 173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2" name="Rectangle 173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3" name="Rectangle 173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4" name="Rectangle 173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5" name="Rectangle 173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6" name="Rectangle 173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7" name="Rectangle 173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8" name="Rectangle 173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39" name="Rectangle 173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0" name="Rectangle 173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1" name="Rectangle 174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2" name="Rectangle 174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3" name="Rectangle 174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4" name="Rectangle 174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5" name="Rectangle 174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6" name="Rectangle 174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7" name="Rectangle 174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8" name="Rectangle 174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49" name="Rectangle 174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0" name="Rectangle 174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1" name="Rectangle 175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2" name="Rectangle 175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3" name="Rectangle 175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4" name="Rectangle 175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5" name="Rectangle 175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6" name="Rectangle 175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7" name="Rectangle 175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8" name="Rectangle 175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9" name="Rectangle 175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0" name="Rectangle 175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1" name="Rectangle 176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2" name="Rectangle 176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3" name="Rectangle 176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4" name="Rectangle 176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5" name="Rectangle 176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6" name="Rectangle 176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7" name="Rectangle 176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8" name="Rectangle 176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606" name="TextBox 1605"/>
                <p:cNvSpPr txBox="1"/>
                <p:nvPr/>
              </p:nvSpPr>
              <p:spPr>
                <a:xfrm>
                  <a:off x="2133600" y="2229535"/>
                  <a:ext cx="44196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chemeClr val="bg1">
                          <a:lumMod val="65000"/>
                        </a:schemeClr>
                      </a:solidFill>
                      <a:effectLst>
                        <a:innerShdw blurRad="63500" dist="114300" dir="13500000">
                          <a:srgbClr val="000000">
                            <a:alpha val="50000"/>
                          </a:srgbClr>
                        </a:innerShdw>
                      </a:effectLst>
                      <a:latin typeface="+mj-lt"/>
                    </a:rPr>
                    <a:t>atomicity violations</a:t>
                  </a:r>
                  <a:endParaRPr lang="en-US" sz="3600" dirty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endParaRPr>
                </a:p>
              </p:txBody>
            </p:sp>
          </p:grpSp>
          <p:grpSp>
            <p:nvGrpSpPr>
              <p:cNvPr id="7" name="Group 823"/>
              <p:cNvGrpSpPr/>
              <p:nvPr/>
            </p:nvGrpSpPr>
            <p:grpSpPr>
              <a:xfrm>
                <a:off x="1142999" y="3239869"/>
                <a:ext cx="3200401" cy="646331"/>
                <a:chOff x="914399" y="3239869"/>
                <a:chExt cx="3200401" cy="646331"/>
              </a:xfrm>
            </p:grpSpPr>
            <p:grpSp>
              <p:nvGrpSpPr>
                <p:cNvPr id="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1567" name="Rectangle 1566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8" name="Rectangle 156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9" name="Rectangle 156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0" name="Rectangle 156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1" name="Rectangle 157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2" name="Rectangle 1571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3" name="Rectangle 157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4" name="Rectangle 157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5" name="Rectangle 157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6" name="Rectangle 157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7" name="Rectangle 157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8" name="Rectangle 157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9" name="Rectangle 1578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0" name="Rectangle 1579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1" name="Rectangle 1580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2" name="Rectangle 1581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3" name="Rectangle 1582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4" name="Rectangle 1583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5" name="Rectangle 1584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6" name="Rectangle 1585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7" name="Rectangle 1586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8" name="Rectangle 1587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9" name="Rectangle 1588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0" name="Rectangle 1589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1" name="Rectangle 1590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2" name="Rectangle 1591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3" name="Rectangle 159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4" name="Rectangle 159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5" name="Rectangle 159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6" name="Rectangle 159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7" name="Rectangle 159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8" name="Rectangle 1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9" name="Rectangle 1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0" name="Rectangle 1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1" name="Rectangle 1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2" name="Rectangle 1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3" name="Rectangle 1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4" name="Rectangle 1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566" name="TextBox 1565"/>
                <p:cNvSpPr txBox="1"/>
                <p:nvPr/>
              </p:nvSpPr>
              <p:spPr>
                <a:xfrm>
                  <a:off x="2133600" y="3239869"/>
                  <a:ext cx="19812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36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9" name="Group 824"/>
              <p:cNvGrpSpPr/>
              <p:nvPr/>
            </p:nvGrpSpPr>
            <p:grpSpPr>
              <a:xfrm>
                <a:off x="1164771" y="4134533"/>
                <a:ext cx="4474029" cy="666067"/>
                <a:chOff x="936171" y="4134533"/>
                <a:chExt cx="4474029" cy="666067"/>
              </a:xfrm>
            </p:grpSpPr>
            <p:grpSp>
              <p:nvGrpSpPr>
                <p:cNvPr id="10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714" name="Rectangle 71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5" name="Rectangle 71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6" name="Rectangle 71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7" name="Rectangle 71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8" name="Rectangle 71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9" name="Rectangle 718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0" name="Rectangle 71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1" name="Rectangle 72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2" name="Rectangle 72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3" name="Rectangle 72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4" name="Rectangle 72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5" name="Rectangle 72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6" name="Rectangle 72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7" name="Rectangle 72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8" name="Rectangle 72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9" name="Rectangle 72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0" name="Rectangle 72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1" name="Rectangle 73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2" name="Rectangle 73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3" name="Rectangle 73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4" name="Rectangle 73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5" name="Rectangle 73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6" name="Rectangle 73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7" name="Rectangle 73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8" name="Rectangle 73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9" name="Rectangle 73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0" name="Rectangle 73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1" name="Rectangle 74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2" name="Rectangle 74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3" name="Rectangle 74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4" name="Rectangle 74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745" name="Rectangle 74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6" name="Rectangle 74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7" name="Rectangle 74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8" name="Rectangle 74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9" name="Rectangle 74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0" name="Rectangle 74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1" name="Rectangle 75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2" name="Rectangle 75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3" name="Rectangle 75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4" name="Rectangle 75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5" name="Rectangle 75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6" name="Rectangle 75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7" name="Rectangle 75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8" name="Rectangle 75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9" name="Rectangle 758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0" name="Rectangle 75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1" name="Rectangle 76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2" name="Rectangle 76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3" name="Rectangle 76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4" name="Rectangle 76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5" name="Rectangle 76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6" name="Rectangle 76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7" name="Rectangle 76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8" name="Rectangle 76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9" name="Rectangle 76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0" name="Rectangle 76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1" name="Rectangle 77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2" name="Rectangle 77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3" name="Rectangle 77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4" name="Rectangle 77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5" name="Rectangle 77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6" name="Rectangle 77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7" name="Rectangle 77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8" name="Rectangle 77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9" name="Rectangle 77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0" name="Rectangle 77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1" name="Rectangle 78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2" name="Rectangle 78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3" name="Rectangle 78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4" name="Rectangle 78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5" name="Rectangle 78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6" name="Rectangle 78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7" name="Rectangle 78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8" name="Rectangle 78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9" name="Rectangle 78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0" name="Rectangle 78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1" name="Rectangle 79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2" name="Rectangle 79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3" name="Rectangle 79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4" name="Rectangle 79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5" name="Rectangle 79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6" name="Rectangle 79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7" name="Rectangle 79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8" name="Rectangle 797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9" name="Rectangle 79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0" name="Rectangle 79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1" name="Rectangle 80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2" name="Rectangle 80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3" name="Rectangle 80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4" name="Rectangle 80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5" name="Rectangle 80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6" name="Rectangle 80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7" name="Rectangle 80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8" name="Rectangle 80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9" name="Rectangle 80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0" name="Rectangle 80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1" name="Rectangle 81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2" name="Rectangle 81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3" name="Rectangle 81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4" name="Rectangle 81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5" name="Rectangle 81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6" name="Rectangle 81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7" name="Rectangle 81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8" name="Rectangle 81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9" name="Rectangle 81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0" name="Rectangle 81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1" name="Rectangle 82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2" name="Rectangle 98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Rectangle 983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Rectangle 984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Rectangle 985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Rectangle 986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8" name="Rectangle 987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Rectangle 988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Rectangle 989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4" name="Rectangle 1153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94" name="Rectangle 119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9" name="Rectangle 1358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2" name="Rectangle 152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3" name="Rectangle 152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4" name="Rectangle 152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5" name="Rectangle 152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6" name="Rectangle 152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7" name="Rectangle 152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8" name="Rectangle 152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9" name="Rectangle 152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0" name="Rectangle 152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1" name="Rectangle 153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2" name="Rectangle 153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3" name="Rectangle 153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4" name="Rectangle 153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5" name="Rectangle 153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6" name="Rectangle 153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7" name="Rectangle 153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8" name="Rectangle 153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9" name="Rectangle 153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0" name="Rectangle 153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1" name="Rectangle 154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2" name="Rectangle 154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3" name="Rectangle 154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4" name="Rectangle 154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5" name="Rectangle 154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6" name="Rectangle 154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7" name="Rectangle 154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8" name="Rectangle 154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9" name="Rectangle 154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0" name="Rectangle 154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1" name="Rectangle 155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2" name="Rectangle 155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3" name="Rectangle 155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4" name="Rectangle 155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5" name="Rectangle 155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6" name="Rectangle 155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7" name="Rectangle 155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8" name="Rectangle 155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59" name="Rectangle 155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0" name="Rectangle 155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1" name="Rectangle 156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2" name="Rectangle 156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3" name="Rectangle 156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64" name="Rectangle 156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13" name="TextBox 712"/>
                <p:cNvSpPr txBox="1"/>
                <p:nvPr/>
              </p:nvSpPr>
              <p:spPr>
                <a:xfrm>
                  <a:off x="2133600" y="4154269"/>
                  <a:ext cx="32766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36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cxnSp>
          <p:nvCxnSpPr>
            <p:cNvPr id="546" name="Straight Connector 545"/>
            <p:cNvCxnSpPr/>
            <p:nvPr/>
          </p:nvCxnSpPr>
          <p:spPr bwMode="auto">
            <a:xfrm rot="10800000" flipV="1">
              <a:off x="2971801" y="4477436"/>
              <a:ext cx="5257800" cy="1836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7" name="Straight Connector 546"/>
            <p:cNvCxnSpPr/>
            <p:nvPr/>
          </p:nvCxnSpPr>
          <p:spPr bwMode="auto">
            <a:xfrm rot="10800000" flipV="1">
              <a:off x="3048000" y="5391836"/>
              <a:ext cx="5257800" cy="18363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99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743200" y="1905000"/>
            <a:ext cx="6096000" cy="21336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546" name="Straight Connector 545"/>
          <p:cNvCxnSpPr/>
          <p:nvPr/>
        </p:nvCxnSpPr>
        <p:spPr bwMode="auto">
          <a:xfrm rot="10800000" flipV="1">
            <a:off x="2971801" y="4477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7" name="Straight Connector 546"/>
          <p:cNvCxnSpPr/>
          <p:nvPr/>
        </p:nvCxnSpPr>
        <p:spPr bwMode="auto">
          <a:xfrm rot="10800000" flipV="1">
            <a:off x="3048000" y="53918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48" name="Group 983"/>
          <p:cNvGrpSpPr/>
          <p:nvPr/>
        </p:nvGrpSpPr>
        <p:grpSpPr>
          <a:xfrm>
            <a:off x="2989942" y="5943600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7150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824" name="Picture 8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40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7400" y="2362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3276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86600" y="4038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4800" y="1905000"/>
            <a:ext cx="4724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733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1905000"/>
            <a:ext cx="11430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51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60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756117" y="471422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1917" y="471422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2781" y="4724400"/>
            <a:ext cx="87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583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28464"/>
              </p:ext>
            </p:extLst>
          </p:nvPr>
        </p:nvGraphicFramePr>
        <p:xfrm>
          <a:off x="-152400" y="990600"/>
          <a:ext cx="911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18944737"/>
              </p:ext>
            </p:extLst>
          </p:nvPr>
        </p:nvGraphicFramePr>
        <p:xfrm>
          <a:off x="-152400" y="990600"/>
          <a:ext cx="9442191" cy="46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9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879230"/>
            <a:ext cx="2362200" cy="1947840"/>
            <a:chOff x="381000" y="908209"/>
            <a:chExt cx="3048000" cy="251334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4600" y="381000"/>
            <a:ext cx="2303145" cy="2446069"/>
            <a:chOff x="3048000" y="0"/>
            <a:chExt cx="2971800" cy="315621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94130" y="2401668"/>
              <a:ext cx="25908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72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879230"/>
            <a:ext cx="2362200" cy="1947840"/>
            <a:chOff x="381000" y="908209"/>
            <a:chExt cx="3048000" cy="25133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600" y="381000"/>
            <a:ext cx="2303145" cy="2446069"/>
            <a:chOff x="3048000" y="0"/>
            <a:chExt cx="2971800" cy="315621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94130" y="2401668"/>
              <a:ext cx="25908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83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879230"/>
            <a:ext cx="2362200" cy="1947840"/>
            <a:chOff x="381000" y="908209"/>
            <a:chExt cx="3048000" cy="251334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4600" y="381000"/>
            <a:ext cx="2303145" cy="2446069"/>
            <a:chOff x="3048000" y="0"/>
            <a:chExt cx="2971800" cy="315621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94130" y="2401668"/>
              <a:ext cx="25908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FS-Patrol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22" name="TextBox 21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78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879230"/>
            <a:ext cx="2362200" cy="1947840"/>
            <a:chOff x="381000" y="908209"/>
            <a:chExt cx="3048000" cy="251334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11727" b="11047"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0" y="2667000"/>
              <a:ext cx="28956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FS-Detective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381000"/>
            <a:ext cx="2303145" cy="2446069"/>
            <a:chOff x="3048000" y="0"/>
            <a:chExt cx="2971800" cy="315621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94130" y="2401668"/>
              <a:ext cx="2590800" cy="7545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FS-Patrol</a:t>
              </a: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" t="21103" r="19601" b="24914"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</a:t>
            </a:r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869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" y="990600"/>
            <a:ext cx="912166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9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43000"/>
            <a:ext cx="3429000" cy="4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6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11628</TotalTime>
  <Words>819</Words>
  <Application>Microsoft Macintosh PowerPoint</Application>
  <PresentationFormat>On-screen Show (4:3)</PresentationFormat>
  <Paragraphs>334</Paragraphs>
  <Slides>86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Slide Master</vt:lpstr>
      <vt:lpstr>Office Theme</vt:lpstr>
      <vt:lpstr>Multithreaded Programming for Mere Mortals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Tools</vt:lpstr>
      <vt:lpstr>+ 850 lines…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185</cp:revision>
  <dcterms:created xsi:type="dcterms:W3CDTF">2010-09-27T23:04:25Z</dcterms:created>
  <dcterms:modified xsi:type="dcterms:W3CDTF">2011-07-15T15:52:03Z</dcterms:modified>
</cp:coreProperties>
</file>